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2">
  <p:sldMasterIdLst>
    <p:sldMasterId id="2147483648" r:id="rId1"/>
  </p:sldMasterIdLst>
  <p:sldIdLst>
    <p:sldId id="256" r:id="rId2"/>
    <p:sldId id="257" r:id="rId3"/>
    <p:sldId id="269" r:id="rId4"/>
    <p:sldId id="258" r:id="rId5"/>
    <p:sldId id="270" r:id="rId6"/>
    <p:sldId id="274" r:id="rId7"/>
    <p:sldId id="271" r:id="rId8"/>
    <p:sldId id="273" r:id="rId9"/>
    <p:sldId id="275" r:id="rId10"/>
    <p:sldId id="278" r:id="rId11"/>
    <p:sldId id="279" r:id="rId12"/>
    <p:sldId id="280" r:id="rId13"/>
    <p:sldId id="281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2" r:id="rId24"/>
    <p:sldId id="293" r:id="rId25"/>
    <p:sldId id="295" r:id="rId26"/>
    <p:sldId id="294" r:id="rId27"/>
    <p:sldId id="297" r:id="rId28"/>
    <p:sldId id="296" r:id="rId29"/>
    <p:sldId id="298" r:id="rId30"/>
    <p:sldId id="299" r:id="rId31"/>
    <p:sldId id="300" r:id="rId32"/>
    <p:sldId id="27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53706" y="1506682"/>
            <a:ext cx="9001462" cy="1496289"/>
          </a:xfrm>
        </p:spPr>
        <p:txBody>
          <a:bodyPr>
            <a:normAutofit fontScale="90000"/>
          </a:bodyPr>
          <a:lstStyle/>
          <a:p>
            <a:r>
              <a:rPr lang="pt-BR" sz="4000" dirty="0">
                <a:latin typeface="Arial Unicode MS" charset="0"/>
                <a:ea typeface="Arial Unicode MS" charset="0"/>
              </a:rPr>
              <a:t>Centro Universitário de Anápolis- </a:t>
            </a:r>
            <a:r>
              <a:rPr lang="pt-BR" sz="4000" dirty="0" err="1">
                <a:latin typeface="Arial Unicode MS" charset="0"/>
                <a:ea typeface="Arial Unicode MS" charset="0"/>
              </a:rPr>
              <a:t>Unievangélica</a:t>
            </a:r>
            <a:br>
              <a:rPr lang="pt-BR" sz="4000" dirty="0" err="1"/>
            </a:br>
            <a:endParaRPr lang="pt-BR" sz="4000" dirty="0" err="1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1435596" y="5045277"/>
            <a:ext cx="9001462" cy="1655762"/>
          </a:xfrm>
        </p:spPr>
        <p:txBody>
          <a:bodyPr/>
          <a:lstStyle/>
          <a:p>
            <a:r>
              <a:rPr lang="pt-BR" dirty="0">
                <a:latin typeface="Arial Unicode MS" charset="0"/>
                <a:ea typeface="Arial Unicode MS" charset="0"/>
              </a:rPr>
              <a:t>Professora: Renata Dutra Braga</a:t>
            </a:r>
          </a:p>
        </p:txBody>
      </p:sp>
      <p:sp>
        <p:nvSpPr>
          <p:cNvPr id="3" name="Caixa de Texto 2"/>
          <p:cNvSpPr txBox="1"/>
          <p:nvPr/>
        </p:nvSpPr>
        <p:spPr>
          <a:xfrm>
            <a:off x="2332355" y="3216275"/>
            <a:ext cx="8202295" cy="1232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pt-BR" altLang="en-US" sz="3600">
                <a:latin typeface="Arial Unicode MS" charset="0"/>
                <a:ea typeface="Arial Unicode MS" charset="0"/>
              </a:rPr>
              <a:t>Apresentação do desenvolvimento 					 do projeto: E-Recruit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>
                <a:latin typeface="Arial Unicode MS" charset="0"/>
                <a:ea typeface="Arial Unicode MS" charset="0"/>
              </a:rPr>
              <a:t>Vision box</a:t>
            </a:r>
          </a:p>
        </p:txBody>
      </p:sp>
      <p:pic>
        <p:nvPicPr>
          <p:cNvPr id="4" name="Espaço Reservado para Conteúdo 3" descr="download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540"/>
            <a:ext cx="12192000" cy="68408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>
                <a:latin typeface="Arial Unicode MS" charset="0"/>
                <a:ea typeface="Arial Unicode MS" charset="0"/>
              </a:rPr>
              <a:t>Product backlog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13795" y="2358954"/>
            <a:ext cx="10353762" cy="3695136"/>
          </a:xfrm>
        </p:spPr>
        <p:txBody>
          <a:bodyPr/>
          <a:lstStyle/>
          <a:p>
            <a:r>
              <a:rPr lang="pt-BR" altLang="en-US" dirty="0">
                <a:latin typeface="Arial Unicode MS" charset="0"/>
                <a:ea typeface="Arial Unicode MS" charset="0"/>
              </a:rPr>
              <a:t>Historias de usuário - Podem ser descritas como uma curta e simples necessidade do cliente são utilizadas geralmente em metodologias ágeis, como por exemplo, 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Scrum</a:t>
            </a:r>
            <a:r>
              <a:rPr lang="pt-BR" altLang="en-US" dirty="0">
                <a:latin typeface="Arial Unicode MS" charset="0"/>
                <a:ea typeface="Arial Unicode MS" charset="0"/>
              </a:rPr>
              <a:t> e XP.</a:t>
            </a:r>
          </a:p>
          <a:p>
            <a:pPr marL="0" indent="0">
              <a:buNone/>
            </a:pPr>
            <a:endParaRPr lang="pt-BR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332740"/>
            <a:ext cx="10353761" cy="1326321"/>
          </a:xfrm>
        </p:spPr>
        <p:txBody>
          <a:bodyPr/>
          <a:lstStyle/>
          <a:p>
            <a:r>
              <a:rPr lang="pt-BR" altLang="en-US">
                <a:latin typeface="Arial Unicode MS" charset="0"/>
                <a:ea typeface="Arial Unicode MS" charset="0"/>
              </a:rPr>
              <a:t>Exemplos de historias de usuÁrio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15035" y="1715135"/>
            <a:ext cx="10353675" cy="4443730"/>
          </a:xfrm>
        </p:spPr>
        <p:txBody>
          <a:bodyPr>
            <a:normAutofit/>
          </a:bodyPr>
          <a:lstStyle/>
          <a:p>
            <a:pPr algn="just"/>
            <a:r>
              <a:rPr lang="pt-BR" altLang="en-US" sz="1600" b="1" dirty="0">
                <a:latin typeface="Arial Unicode MS" charset="0"/>
                <a:ea typeface="Arial Unicode MS" charset="0"/>
              </a:rPr>
              <a:t>Funcionalidade: </a:t>
            </a:r>
            <a:r>
              <a:rPr lang="pt-BR" altLang="en-US" sz="1600" b="1" dirty="0" err="1">
                <a:latin typeface="Arial Unicode MS" charset="0"/>
                <a:ea typeface="Arial Unicode MS" charset="0"/>
              </a:rPr>
              <a:t>Pré-candidatar</a:t>
            </a:r>
            <a:r>
              <a:rPr lang="pt-BR" altLang="en-US" sz="1600" b="1" dirty="0">
                <a:latin typeface="Arial Unicode MS" charset="0"/>
                <a:ea typeface="Arial Unicode MS" charset="0"/>
              </a:rPr>
              <a:t> para uma área de interesse;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Como: Usuário;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Quero: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Pré-candidatar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 para uma vaga de emprego em minha área de interesse;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Para: Quando surgir uma vaga de emprego em minha área de interesse eu já esteja selecionado para realizar uma entrevista.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Dado:  que estou no painel do candidato;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E quero me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pré-candidatar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 a uma vaga na área de interesse;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Quando seleciono área de interesse;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E clico em candidatar-me;</a:t>
            </a:r>
          </a:p>
          <a:p>
            <a:pPr algn="just"/>
            <a:r>
              <a:rPr lang="pt-BR" altLang="en-US" sz="1600" dirty="0">
                <a:latin typeface="Arial Unicode MS" charset="0"/>
                <a:ea typeface="Arial Unicode MS" charset="0"/>
              </a:rPr>
              <a:t>Então visualizo a mensagem "pré-candidatura realizada com sucesso, a partir de agora você receberá mensagens sobre possíveis vagas de seu interesse!!!"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14400" y="1188085"/>
            <a:ext cx="10353675" cy="4155440"/>
          </a:xfrm>
        </p:spPr>
        <p:txBody>
          <a:bodyPr>
            <a:normAutofit/>
          </a:bodyPr>
          <a:lstStyle/>
          <a:p>
            <a:r>
              <a:rPr lang="pt-BR" altLang="en-US" sz="1600" b="1" dirty="0">
                <a:latin typeface="Arial Unicode MS" charset="0"/>
                <a:ea typeface="Arial Unicode MS" charset="0"/>
              </a:rPr>
              <a:t>Funcionalidade: Realização de </a:t>
            </a:r>
            <a:r>
              <a:rPr lang="pt-BR" altLang="en-US" sz="1600" b="1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b="1" dirty="0">
                <a:latin typeface="Arial Unicode MS" charset="0"/>
                <a:ea typeface="Arial Unicode MS" charset="0"/>
              </a:rPr>
              <a:t>-Entrevista;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Como usuário;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Quero realizar entrevista;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Para que eu possa me candidatar a uma vaga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Dado que estou no painel do candidato;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E acesso o menu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-entrevista;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E seleciono a vaga desejada;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E clico em iniciar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-entrevista;</a:t>
            </a:r>
          </a:p>
          <a:p>
            <a:r>
              <a:rPr lang="pt-BR" altLang="en-US" sz="1600" dirty="0">
                <a:latin typeface="Arial Unicode MS" charset="0"/>
                <a:ea typeface="Arial Unicode MS" charset="0"/>
              </a:rPr>
              <a:t>Então o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bot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 de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pré-entevista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 interage comigo, realizando perguntas e eu respondendo. Ao final visualizo a mensagem de que a </a:t>
            </a:r>
            <a:r>
              <a:rPr lang="pt-BR" altLang="en-US" sz="1600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sz="1600" dirty="0">
                <a:latin typeface="Arial Unicode MS" charset="0"/>
                <a:ea typeface="Arial Unicode MS" charset="0"/>
              </a:rPr>
              <a:t>-entrevista foi realizada.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altLang="en-US"/>
          </a:p>
        </p:txBody>
      </p:sp>
      <p:pic>
        <p:nvPicPr>
          <p:cNvPr id="5" name="Espaço Reservado para Conteúdo 4" descr="e_recruit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3980" y="-21590"/>
            <a:ext cx="12308205" cy="78949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 descr="UseCase Diagram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" y="-3175"/>
            <a:ext cx="12235180" cy="69545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0"/>
            <a:ext cx="8875058" cy="6858000"/>
          </a:xfrm>
        </p:spPr>
      </p:pic>
    </p:spTree>
    <p:extLst>
      <p:ext uri="{BB962C8B-B14F-4D97-AF65-F5344CB8AC3E}">
        <p14:creationId xmlns:p14="http://schemas.microsoft.com/office/powerpoint/2010/main" val="875968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0"/>
            <a:ext cx="9702800" cy="6859880"/>
          </a:xfrm>
        </p:spPr>
      </p:pic>
    </p:spTree>
    <p:extLst>
      <p:ext uri="{BB962C8B-B14F-4D97-AF65-F5344CB8AC3E}">
        <p14:creationId xmlns:p14="http://schemas.microsoft.com/office/powerpoint/2010/main" val="12936951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4775" y="0"/>
            <a:ext cx="10353761" cy="1326321"/>
          </a:xfrm>
        </p:spPr>
        <p:txBody>
          <a:bodyPr/>
          <a:lstStyle/>
          <a:p>
            <a:r>
              <a:rPr lang="pt-BR" dirty="0"/>
              <a:t>Riscos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6321"/>
            <a:ext cx="12251285" cy="523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68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*Abrir documento de arquitetura de software no </a:t>
            </a:r>
            <a:r>
              <a:rPr lang="pt-BR" dirty="0" err="1"/>
              <a:t>github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7177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 Unicode MS" charset="0"/>
                <a:ea typeface="Arial Unicode MS" charset="0"/>
              </a:rPr>
              <a:t>Alunos (TIME)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 Unicode MS" charset="0"/>
                <a:ea typeface="Arial Unicode MS" charset="0"/>
              </a:rPr>
              <a:t>Érico Junior de Morais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Gabriel Leite Dias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Josimar Candido Narcizo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Lucas Andrade da Silva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Matheus Lima de Albuquerque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Samuel Souza e Silva</a:t>
            </a:r>
          </a:p>
          <a:p>
            <a:r>
              <a:rPr lang="pt-BR" dirty="0">
                <a:latin typeface="Arial Unicode MS" charset="0"/>
                <a:ea typeface="Arial Unicode MS" charset="0"/>
              </a:rPr>
              <a:t>Vitor Augusto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03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*abrir plano de projeto e estimativa</a:t>
            </a:r>
          </a:p>
        </p:txBody>
      </p:sp>
    </p:spTree>
    <p:extLst>
      <p:ext uri="{BB962C8B-B14F-4D97-AF65-F5344CB8AC3E}">
        <p14:creationId xmlns:p14="http://schemas.microsoft.com/office/powerpoint/2010/main" val="23919704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5AD56E27-EE89-426A-B366-5DF764F8A6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5217" y="447261"/>
            <a:ext cx="9541566" cy="5963478"/>
          </a:xfrm>
        </p:spPr>
      </p:pic>
    </p:spTree>
    <p:extLst>
      <p:ext uri="{BB962C8B-B14F-4D97-AF65-F5344CB8AC3E}">
        <p14:creationId xmlns:p14="http://schemas.microsoft.com/office/powerpoint/2010/main" val="1656368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*abrir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backlog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5362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9119" y="2765839"/>
            <a:ext cx="10353761" cy="1326321"/>
          </a:xfrm>
        </p:spPr>
        <p:txBody>
          <a:bodyPr/>
          <a:lstStyle/>
          <a:p>
            <a:r>
              <a:rPr lang="pt-BR" dirty="0"/>
              <a:t>Protótipos da interface</a:t>
            </a:r>
          </a:p>
        </p:txBody>
      </p:sp>
    </p:spTree>
    <p:extLst>
      <p:ext uri="{BB962C8B-B14F-4D97-AF65-F5344CB8AC3E}">
        <p14:creationId xmlns:p14="http://schemas.microsoft.com/office/powerpoint/2010/main" val="3012262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027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5695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0350"/>
            <a:ext cx="12192000" cy="6868350"/>
          </a:xfrm>
        </p:spPr>
      </p:pic>
    </p:spTree>
    <p:extLst>
      <p:ext uri="{BB962C8B-B14F-4D97-AF65-F5344CB8AC3E}">
        <p14:creationId xmlns:p14="http://schemas.microsoft.com/office/powerpoint/2010/main" val="1286415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74"/>
            <a:ext cx="12192000" cy="6857326"/>
          </a:xfrm>
        </p:spPr>
      </p:pic>
    </p:spTree>
    <p:extLst>
      <p:ext uri="{BB962C8B-B14F-4D97-AF65-F5344CB8AC3E}">
        <p14:creationId xmlns:p14="http://schemas.microsoft.com/office/powerpoint/2010/main" val="28752899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Plano de testes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*abrir plano de testes e plano de testes unitário</a:t>
            </a:r>
          </a:p>
        </p:txBody>
      </p:sp>
    </p:spTree>
    <p:extLst>
      <p:ext uri="{BB962C8B-B14F-4D97-AF65-F5344CB8AC3E}">
        <p14:creationId xmlns:p14="http://schemas.microsoft.com/office/powerpoint/2010/main" val="677097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altLang="en-US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5720" y="-5715"/>
            <a:ext cx="12276455" cy="689292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Relato de experiência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pt-BR" dirty="0">
                <a:effectLst/>
              </a:rPr>
              <a:t>	De acordo com o que vimos, até o presente momento, na disciplina de prática em fábrica de software I podemos estabelecer um comparativo sobre como a adoção de técnicas conceituadas no ambiente de desenvolvimento contribui para uma melhor integração da equipe, assim como, promove uma maior qualidade no produto final e um menor índice de retrabalho durante as etapas de desenvolvimento, compreendendo de maneira objetiva como é estar integrado no ambiente de desenvolvimento de uma fábrica de software.</a:t>
            </a:r>
          </a:p>
          <a:p>
            <a:pPr marL="0" indent="0" algn="just">
              <a:buNone/>
            </a:pPr>
            <a:r>
              <a:rPr lang="pt-BR" dirty="0">
                <a:effectLst/>
              </a:rPr>
              <a:t>	A utilização do framework (</a:t>
            </a:r>
            <a:r>
              <a:rPr lang="pt-BR" dirty="0" err="1">
                <a:effectLst/>
              </a:rPr>
              <a:t>Scrum</a:t>
            </a:r>
            <a:r>
              <a:rPr lang="pt-BR" dirty="0">
                <a:effectLst/>
              </a:rPr>
              <a:t>), contribuiu ainda, para definir de maneira mais clara os papeis de cada indivíduo, assim como as funções a serem executadas, permitindo que os membros aplicassem de maneira independente seus conhecimentos empíricos para a realização de tarefas dentro do cenário do projeto, utilizando ainda técnicas do </a:t>
            </a:r>
            <a:r>
              <a:rPr lang="pt-BR" dirty="0" err="1">
                <a:effectLst/>
              </a:rPr>
              <a:t>OpenUp</a:t>
            </a:r>
            <a:r>
              <a:rPr lang="pt-BR" dirty="0">
                <a:effectLst/>
              </a:rPr>
              <a:t> para uma melhor estruturação do projeto.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85698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Relato de experiência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>
                <a:effectLst/>
              </a:rPr>
              <a:t>	Com o andamento das aulas, aprendemos o que significa o </a:t>
            </a:r>
            <a:r>
              <a:rPr lang="pt-BR" dirty="0" err="1">
                <a:effectLst/>
              </a:rPr>
              <a:t>burndown</a:t>
            </a:r>
            <a:r>
              <a:rPr lang="pt-BR" dirty="0">
                <a:effectLst/>
              </a:rPr>
              <a:t> e como ele ajuda a equipe a visualizar  e acompanhar o  progresso do projeto durante a </a:t>
            </a:r>
            <a:r>
              <a:rPr lang="pt-BR" dirty="0" err="1">
                <a:effectLst/>
              </a:rPr>
              <a:t>sprint</a:t>
            </a:r>
            <a:r>
              <a:rPr lang="pt-BR" dirty="0">
                <a:effectLst/>
              </a:rPr>
              <a:t>. Vimos também um novo conceito sobre as historias de usuário onde simulamos alguns cenários possíveis de ação dentro do sistema estabelecendo alguns critérios dos mesmos.</a:t>
            </a:r>
          </a:p>
          <a:p>
            <a:pPr marL="0" indent="0" algn="just">
              <a:buNone/>
            </a:pPr>
            <a:r>
              <a:rPr lang="pt-BR" dirty="0">
                <a:effectLst/>
              </a:rPr>
              <a:t>	Desenvolvemos também protótipos de interface , onde foi realizada a caracterização das imagens do sistema, o documento de arquitetura colocamos pontos importantes do sistema como as metas e restrições de arquitetura, visão lógica e de implementação do sistema e por ultimo, até o momento, o plano de teste onde estabelecemos os casos de teste.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85480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 dirty="0">
                <a:latin typeface="Arial Unicode MS" charset="0"/>
                <a:ea typeface="Arial Unicode MS" charset="0"/>
              </a:rPr>
              <a:t>Referências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altLang="en-US" sz="250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TECMUNDO. </a:t>
            </a:r>
            <a:r>
              <a:rPr lang="pt-BR" altLang="en-US" sz="2500" b="1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O que são </a:t>
            </a:r>
            <a:r>
              <a:rPr lang="pt-BR" altLang="en-US" sz="2500" b="1" dirty="0" err="1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bots</a:t>
            </a:r>
            <a:r>
              <a:rPr lang="pt-BR" altLang="en-US" sz="2500" b="1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 e </a:t>
            </a:r>
            <a:r>
              <a:rPr lang="pt-BR" altLang="en-US" sz="2500" b="1" dirty="0" err="1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botnets</a:t>
            </a:r>
            <a:r>
              <a:rPr lang="pt-BR" altLang="en-US" sz="2500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. Disponível em: https://www.tecmundo.com.br/spyware/2330-o-que-sao-bots-e-botnets-.htm., Acesso em 14 de dezembro de 2017.</a:t>
            </a:r>
          </a:p>
          <a:p>
            <a:pPr marL="0" indent="0" algn="just">
              <a:buNone/>
            </a:pPr>
            <a:r>
              <a:rPr lang="pt-BR" altLang="en-US" sz="2500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SCHWABER, Ken. SUTHERLAND, Jeff. </a:t>
            </a:r>
            <a:r>
              <a:rPr lang="pt-BR" altLang="en-US" sz="2500" b="1" dirty="0" err="1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Scrum</a:t>
            </a:r>
            <a:r>
              <a:rPr lang="pt-BR" altLang="en-US" sz="2500" b="1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 </a:t>
            </a:r>
            <a:r>
              <a:rPr lang="pt-BR" altLang="en-US" sz="2500" b="1" dirty="0" err="1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Guide</a:t>
            </a:r>
            <a:r>
              <a:rPr lang="pt-BR" altLang="en-US" sz="2500" b="1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.</a:t>
            </a:r>
            <a:r>
              <a:rPr lang="pt-BR" altLang="en-US" sz="2500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 2013. </a:t>
            </a:r>
            <a:r>
              <a:rPr lang="pt-BR" altLang="en-US" sz="2500" dirty="0">
                <a:effectLst/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Disponível em: https://www.scrumguides.org/docs/scrumguide/v1/Scrum-Guide-Portuguese-BR.pdf. Acesso em 17 de dezembro de 2017.</a:t>
            </a:r>
            <a:endParaRPr lang="pt-BR" altLang="en-US" sz="2500" b="1" dirty="0">
              <a:latin typeface="Times New Roman" panose="02020603050405020304" pitchFamily="18" charset="0"/>
              <a:ea typeface="Arial Unicode MS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5050" y="609600"/>
            <a:ext cx="10353761" cy="1326321"/>
          </a:xfrm>
        </p:spPr>
        <p:txBody>
          <a:bodyPr/>
          <a:lstStyle/>
          <a:p>
            <a:r>
              <a:rPr lang="pt-BR" dirty="0">
                <a:latin typeface="Arial Unicode MS" charset="0"/>
                <a:ea typeface="Arial Unicode MS" charset="0"/>
              </a:rPr>
              <a:t>escopo do projeto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913765" y="2089150"/>
            <a:ext cx="10331450" cy="3702685"/>
          </a:xfrm>
        </p:spPr>
        <p:txBody>
          <a:bodyPr>
            <a:noAutofit/>
          </a:bodyPr>
          <a:lstStyle/>
          <a:p>
            <a:pPr marL="342900" indent="-342900" algn="just"/>
            <a:r>
              <a:rPr lang="pt-BR" sz="2200" dirty="0">
                <a:latin typeface="Arial Unicode MS" charset="0"/>
                <a:ea typeface="Arial Unicode MS" charset="0"/>
              </a:rPr>
              <a:t>O E-</a:t>
            </a:r>
            <a:r>
              <a:rPr lang="pt-BR" sz="2200" dirty="0" err="1">
                <a:latin typeface="Arial Unicode MS" charset="0"/>
                <a:ea typeface="Arial Unicode MS" charset="0"/>
              </a:rPr>
              <a:t>Recruit</a:t>
            </a:r>
            <a:r>
              <a:rPr lang="pt-BR" sz="2200" dirty="0">
                <a:latin typeface="Arial Unicode MS" charset="0"/>
                <a:ea typeface="Arial Unicode MS" charset="0"/>
              </a:rPr>
              <a:t> é uma plataforma para recrutamento e seleção de candidatos para vagas de emprego.</a:t>
            </a:r>
          </a:p>
          <a:p>
            <a:pPr marL="342900" indent="-342900" algn="just"/>
            <a:r>
              <a:rPr sz="2200" dirty="0">
                <a:latin typeface="Arial Unicode MS" charset="0"/>
                <a:ea typeface="Arial Unicode MS" charset="0"/>
              </a:rPr>
              <a:t>Uma das </a:t>
            </a:r>
            <a:r>
              <a:rPr lang="pt-BR" sz="2200" dirty="0">
                <a:latin typeface="Arial Unicode MS" charset="0"/>
                <a:ea typeface="Arial Unicode MS" charset="0"/>
              </a:rPr>
              <a:t>principais</a:t>
            </a:r>
            <a:r>
              <a:rPr sz="2200" dirty="0">
                <a:latin typeface="Arial Unicode MS" charset="0"/>
                <a:ea typeface="Arial Unicode MS" charset="0"/>
              </a:rPr>
              <a:t> </a:t>
            </a:r>
            <a:r>
              <a:rPr lang="pt-BR" sz="2200" dirty="0">
                <a:latin typeface="Arial Unicode MS" charset="0"/>
                <a:ea typeface="Arial Unicode MS" charset="0"/>
              </a:rPr>
              <a:t>funcionalidades</a:t>
            </a:r>
            <a:r>
              <a:rPr sz="2200" dirty="0">
                <a:latin typeface="Arial Unicode MS" charset="0"/>
                <a:ea typeface="Arial Unicode MS" charset="0"/>
              </a:rPr>
              <a:t> da </a:t>
            </a:r>
            <a:r>
              <a:rPr lang="pt-BR" sz="2200" dirty="0">
                <a:latin typeface="Arial Unicode MS" charset="0"/>
                <a:ea typeface="Arial Unicode MS" charset="0"/>
              </a:rPr>
              <a:t>plataforma é a </a:t>
            </a:r>
            <a:r>
              <a:rPr lang="pt-BR" sz="2200" dirty="0" err="1">
                <a:latin typeface="Arial Unicode MS" charset="0"/>
                <a:ea typeface="Arial Unicode MS" charset="0"/>
              </a:rPr>
              <a:t>pré</a:t>
            </a:r>
            <a:r>
              <a:rPr lang="pt-BR" sz="2200" dirty="0">
                <a:latin typeface="Arial Unicode MS" charset="0"/>
                <a:ea typeface="Arial Unicode MS" charset="0"/>
              </a:rPr>
              <a:t>-entrevista</a:t>
            </a:r>
            <a:r>
              <a:rPr sz="2200" dirty="0">
                <a:latin typeface="Arial Unicode MS" charset="0"/>
                <a:ea typeface="Arial Unicode MS" charset="0"/>
              </a:rPr>
              <a:t>, </a:t>
            </a:r>
            <a:r>
              <a:rPr lang="pt-BR" sz="2200" dirty="0">
                <a:latin typeface="Arial Unicode MS" charset="0"/>
                <a:ea typeface="Arial Unicode MS" charset="0"/>
              </a:rPr>
              <a:t>em</a:t>
            </a:r>
            <a:r>
              <a:rPr sz="2200" dirty="0">
                <a:latin typeface="Arial Unicode MS" charset="0"/>
                <a:ea typeface="Arial Unicode MS" charset="0"/>
              </a:rPr>
              <a:t> que o </a:t>
            </a:r>
            <a:r>
              <a:rPr lang="pt-BR" sz="2200" dirty="0">
                <a:latin typeface="Arial Unicode MS" charset="0"/>
                <a:ea typeface="Arial Unicode MS" charset="0"/>
              </a:rPr>
              <a:t>candidato</a:t>
            </a:r>
            <a:r>
              <a:rPr sz="2200" dirty="0">
                <a:latin typeface="Arial Unicode MS" charset="0"/>
                <a:ea typeface="Arial Unicode MS" charset="0"/>
              </a:rPr>
              <a:t> </a:t>
            </a:r>
            <a:r>
              <a:rPr lang="pt-BR" sz="2200" dirty="0">
                <a:latin typeface="Arial Unicode MS" charset="0"/>
                <a:ea typeface="Arial Unicode MS" charset="0"/>
              </a:rPr>
              <a:t>responde a uma serie de questionamentos previamente definidos, sendo o processo iniciado automaticamente quando o usuário acessa a página da aplicação no </a:t>
            </a:r>
            <a:r>
              <a:rPr lang="pt-BR" sz="2200" dirty="0" err="1">
                <a:latin typeface="Arial Unicode MS" charset="0"/>
                <a:ea typeface="Arial Unicode MS" charset="0"/>
              </a:rPr>
              <a:t>Facebook</a:t>
            </a:r>
            <a:r>
              <a:rPr lang="pt-BR" sz="2200" dirty="0">
                <a:latin typeface="Arial Unicode MS" charset="0"/>
                <a:ea typeface="Arial Unicode MS" charset="0"/>
              </a:rPr>
              <a:t>, responsável pela plataforma </a:t>
            </a:r>
            <a:r>
              <a:rPr lang="pt-BR" sz="2200" dirty="0" err="1">
                <a:latin typeface="Arial Unicode MS" charset="0"/>
                <a:ea typeface="Arial Unicode MS" charset="0"/>
              </a:rPr>
              <a:t>chatbot</a:t>
            </a:r>
            <a:r>
              <a:rPr lang="pt-BR" sz="2200" dirty="0">
                <a:latin typeface="Arial Unicode MS" charset="0"/>
                <a:ea typeface="Arial Unicode MS" charset="0"/>
              </a:rPr>
              <a:t> sobre a qual a aplicação é construída, sendo o usuário guiado a escolher uma vaga</a:t>
            </a:r>
            <a:r>
              <a:rPr sz="2200" dirty="0">
                <a:latin typeface="Arial Unicode MS" charset="0"/>
                <a:ea typeface="Arial Unicode MS" charset="0"/>
              </a:rPr>
              <a:t> de </a:t>
            </a:r>
            <a:r>
              <a:rPr lang="pt-BR" sz="2200" dirty="0">
                <a:latin typeface="Arial Unicode MS" charset="0"/>
                <a:ea typeface="Arial Unicode MS" charset="0"/>
              </a:rPr>
              <a:t>interesse, podendo ainda se candidatar para recebimento de notificações sobre o surgimento de novas vagas.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2" descr="RECRUIT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7955" y="507365"/>
            <a:ext cx="9503410" cy="5146040"/>
          </a:xfrm>
          <a:prstGeom prst="rect">
            <a:avLst/>
          </a:prstGeom>
        </p:spPr>
      </p:pic>
      <p:sp>
        <p:nvSpPr>
          <p:cNvPr id="100" name="Caixa de Texto 99"/>
          <p:cNvSpPr txBox="1"/>
          <p:nvPr/>
        </p:nvSpPr>
        <p:spPr>
          <a:xfrm>
            <a:off x="1029970" y="5730875"/>
            <a:ext cx="9844405" cy="48641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marL="0" indent="0" algn="ctr"/>
            <a:r>
              <a:rPr sz="2400" b="0" u="none">
                <a:latin typeface="Arial Unicode MS" charset="0"/>
                <a:ea typeface="Arial Unicode MS" charset="0"/>
                <a:cs typeface="Arial Unicode MS" charset="0"/>
              </a:rPr>
              <a:t>Para gestão de projetos, </a:t>
            </a:r>
            <a:r>
              <a:rPr lang="pt-BR" sz="2400" b="0" u="none">
                <a:latin typeface="Arial Unicode MS" charset="0"/>
                <a:ea typeface="Arial Unicode MS" charset="0"/>
                <a:cs typeface="Arial Unicode MS" charset="0"/>
              </a:rPr>
              <a:t>foi eleita a ferramenta Trello.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 dirty="0"/>
              <a:t>O que é um </a:t>
            </a:r>
            <a:r>
              <a:rPr lang="pt-BR" altLang="en-US" dirty="0" err="1"/>
              <a:t>Bot</a:t>
            </a:r>
            <a:r>
              <a:rPr lang="pt-BR" altLang="en-US" dirty="0"/>
              <a:t>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pt-BR" altLang="en-US" sz="2500" dirty="0" err="1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Bot</a:t>
            </a:r>
            <a:r>
              <a:rPr lang="pt-BR" altLang="en-US" sz="2500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, diminutivo de </a:t>
            </a:r>
            <a:r>
              <a:rPr lang="pt-BR" altLang="en-US" sz="2500" dirty="0" err="1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robot</a:t>
            </a:r>
            <a:r>
              <a:rPr lang="pt-BR" altLang="en-US" sz="2500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 é uma aplicação de software concebida para simular ações humanas de maneira natural, permite que você realize determinadas funções sem a necessidade de baixar ou instalar um aplicativo. No contexto dos programas de computador, pode ser um utilitário que desempenha tarefas rotineiras ou, num jogo de computador, um adversário com recurso a inteligência artificial. </a:t>
            </a:r>
            <a:r>
              <a:rPr lang="pt-BR" altLang="en-US" sz="2500" dirty="0" err="1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Bots</a:t>
            </a:r>
            <a:r>
              <a:rPr lang="pt-BR" altLang="en-US" sz="2500" dirty="0">
                <a:latin typeface="Times New Roman" panose="02020603050405020304" pitchFamily="18" charset="0"/>
                <a:ea typeface="Arial Unicode MS" charset="0"/>
                <a:cs typeface="Times New Roman" panose="02020603050405020304" pitchFamily="18" charset="0"/>
              </a:rPr>
              <a:t> também podem ser considerados ilegais dependendo do seu uso, como por exemplo, fazer diversas ações com intuito de disseminar spam ou de aumentar visualizações de um site.</a:t>
            </a:r>
          </a:p>
          <a:p>
            <a:pPr algn="just"/>
            <a:endParaRPr lang="pt-BR" altLang="en-US" sz="2500" dirty="0">
              <a:latin typeface="Times New Roman" panose="02020603050405020304" pitchFamily="18" charset="0"/>
              <a:ea typeface="Arial Unicode MS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en-US">
                <a:latin typeface="Arial Unicode MS" charset="0"/>
                <a:ea typeface="Arial Unicode MS" charset="0"/>
              </a:rPr>
              <a:t>Elevator Statement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altLang="en-US" dirty="0">
                <a:latin typeface="Arial Unicode MS" charset="0"/>
                <a:ea typeface="Arial Unicode MS" charset="0"/>
              </a:rPr>
              <a:t>Esta técnica serve para montar uma síntese da ideia / produto / serviço que possa ser apresentada em um intervalo de tempo equivalente ao de um elevador, ou seja, dependendo dos andares de início e fim pode-se ter entre 30 segundos e 2 minutos.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87125" y="1279454"/>
            <a:ext cx="10353762" cy="3695136"/>
          </a:xfrm>
        </p:spPr>
        <p:txBody>
          <a:bodyPr/>
          <a:lstStyle/>
          <a:p>
            <a:pPr algn="just"/>
            <a:r>
              <a:rPr lang="pt-BR" altLang="en-US" dirty="0">
                <a:latin typeface="Arial Unicode MS" charset="0"/>
                <a:ea typeface="Arial Unicode MS" charset="0"/>
              </a:rPr>
              <a:t>Para candidatos a vagas de trabalho e empresas que desejam divulga-las.</a:t>
            </a:r>
          </a:p>
          <a:p>
            <a:pPr marL="342900" indent="-342900" algn="just"/>
            <a:r>
              <a:rPr lang="pt-BR" altLang="en-US" dirty="0">
                <a:latin typeface="Arial Unicode MS" charset="0"/>
                <a:ea typeface="Arial Unicode MS" charset="0"/>
              </a:rPr>
              <a:t>O E-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Recruit</a:t>
            </a:r>
            <a:r>
              <a:rPr lang="pt-BR" altLang="en-US" dirty="0">
                <a:latin typeface="Arial Unicode MS" charset="0"/>
                <a:ea typeface="Arial Unicode MS" charset="0"/>
              </a:rPr>
              <a:t> é uma plataforma de pré-seleção de candidatos para vagas de emprego.</a:t>
            </a:r>
          </a:p>
          <a:p>
            <a:pPr marL="342900" indent="-342900" algn="just"/>
            <a:r>
              <a:rPr lang="pt-BR" altLang="en-US" dirty="0">
                <a:latin typeface="Arial Unicode MS" charset="0"/>
                <a:ea typeface="Arial Unicode MS" charset="0"/>
              </a:rPr>
              <a:t>Uma das principais funcionalidades da plataforma é a 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pré</a:t>
            </a:r>
            <a:r>
              <a:rPr lang="pt-BR" altLang="en-US" dirty="0">
                <a:latin typeface="Arial Unicode MS" charset="0"/>
                <a:ea typeface="Arial Unicode MS" charset="0"/>
              </a:rPr>
              <a:t>-entrevista, em que o candidato se submete após selecionar uma vaga de interesse a responder uma serie de questionamentos realizados por intermédio de um 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chatbot</a:t>
            </a:r>
            <a:r>
              <a:rPr lang="pt-BR" altLang="en-US" dirty="0">
                <a:latin typeface="Arial Unicode MS" charset="0"/>
                <a:ea typeface="Arial Unicode MS" charset="0"/>
              </a:rPr>
              <a:t>.</a:t>
            </a:r>
          </a:p>
          <a:p>
            <a:pPr marL="342900" indent="-342900" algn="just"/>
            <a:r>
              <a:rPr lang="pt-BR" altLang="en-US" dirty="0">
                <a:latin typeface="Arial Unicode MS" charset="0"/>
                <a:ea typeface="Arial Unicode MS" charset="0"/>
              </a:rPr>
              <a:t>Com uma abordagem automatizada e inteligente o 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chatbot</a:t>
            </a:r>
            <a:r>
              <a:rPr lang="pt-BR" altLang="en-US" dirty="0">
                <a:latin typeface="Arial Unicode MS" charset="0"/>
                <a:ea typeface="Arial Unicode MS" charset="0"/>
              </a:rPr>
              <a:t> faz perguntas ao candidato realizando uma filtragem de acordo com as especificações da vaga.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37315" y="1569649"/>
            <a:ext cx="10353762" cy="3695136"/>
          </a:xfrm>
        </p:spPr>
        <p:txBody>
          <a:bodyPr/>
          <a:lstStyle/>
          <a:p>
            <a:pPr algn="just"/>
            <a:r>
              <a:rPr lang="pt-BR" altLang="en-US" dirty="0">
                <a:latin typeface="Arial Unicode MS" charset="0"/>
                <a:ea typeface="Arial Unicode MS" charset="0"/>
              </a:rPr>
              <a:t>Quem interage diariamente com pessoas através de redes sociais sabe que uma parte enorme dessas interações é repetitiva, ou seja, boa parte das intenções são respondidas da mesma forma. Para estes casos, os 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bots</a:t>
            </a:r>
            <a:r>
              <a:rPr lang="pt-BR" altLang="en-US" dirty="0">
                <a:latin typeface="Arial Unicode MS" charset="0"/>
                <a:ea typeface="Arial Unicode MS" charset="0"/>
              </a:rPr>
              <a:t> seriam muito úteis conseguindo resolver diferentes problemas de natureza repetitiva.</a:t>
            </a:r>
          </a:p>
          <a:p>
            <a:pPr marL="0" indent="0" algn="just">
              <a:buNone/>
            </a:pPr>
            <a:endParaRPr lang="pt-BR" altLang="en-US" dirty="0">
              <a:latin typeface="Arial Unicode MS" charset="0"/>
              <a:ea typeface="Arial Unicode MS" charset="0"/>
            </a:endParaRPr>
          </a:p>
          <a:p>
            <a:pPr algn="just"/>
            <a:r>
              <a:rPr lang="pt-BR" altLang="en-US" dirty="0">
                <a:latin typeface="Arial Unicode MS" charset="0"/>
                <a:ea typeface="Arial Unicode MS" charset="0"/>
              </a:rPr>
              <a:t>Partindo dessa premissa foi idealizado o E-</a:t>
            </a:r>
            <a:r>
              <a:rPr lang="pt-BR" altLang="en-US" dirty="0" err="1">
                <a:latin typeface="Arial Unicode MS" charset="0"/>
                <a:ea typeface="Arial Unicode MS" charset="0"/>
              </a:rPr>
              <a:t>Recruit</a:t>
            </a:r>
            <a:r>
              <a:rPr lang="pt-BR" altLang="en-US" dirty="0">
                <a:latin typeface="Arial Unicode MS" charset="0"/>
                <a:ea typeface="Arial Unicode MS" charset="0"/>
              </a:rPr>
              <a:t>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464</TotalTime>
  <Words>688</Words>
  <Application>Microsoft Office PowerPoint</Application>
  <PresentationFormat>Widescreen</PresentationFormat>
  <Paragraphs>64</Paragraphs>
  <Slides>32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38" baseType="lpstr">
      <vt:lpstr>Arial</vt:lpstr>
      <vt:lpstr>Arial Unicode MS</vt:lpstr>
      <vt:lpstr>Bookman Old Style</vt:lpstr>
      <vt:lpstr>Rockwell</vt:lpstr>
      <vt:lpstr>Times New Roman</vt:lpstr>
      <vt:lpstr>Damask</vt:lpstr>
      <vt:lpstr>Centro Universitário de Anápolis- Unievangélica </vt:lpstr>
      <vt:lpstr>Alunos (TIME)</vt:lpstr>
      <vt:lpstr>Apresentação do PowerPoint</vt:lpstr>
      <vt:lpstr>escopo do projeto</vt:lpstr>
      <vt:lpstr>Apresentação do PowerPoint</vt:lpstr>
      <vt:lpstr>O que é um Bot?</vt:lpstr>
      <vt:lpstr>Elevator Statement</vt:lpstr>
      <vt:lpstr>Apresentação do PowerPoint</vt:lpstr>
      <vt:lpstr>Apresentação do PowerPoint</vt:lpstr>
      <vt:lpstr>Vision box</vt:lpstr>
      <vt:lpstr>Product backlog</vt:lpstr>
      <vt:lpstr>Exemplos de historias de usuÁrio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Riscos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Protótipos da interface</vt:lpstr>
      <vt:lpstr>Apresentação do PowerPoint</vt:lpstr>
      <vt:lpstr>Apresentação do PowerPoint</vt:lpstr>
      <vt:lpstr>Apresentação do PowerPoint</vt:lpstr>
      <vt:lpstr>Apresentação do PowerPoint</vt:lpstr>
      <vt:lpstr>Plano de testes</vt:lpstr>
      <vt:lpstr>Relato de experiência</vt:lpstr>
      <vt:lpstr>Relato de experiência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Centro Universitário de Anápolis- Unievangélica  Processamento de imagens</dc:title>
  <dc:creator>Matheus Lima</dc:creator>
  <cp:lastModifiedBy>Gabriel</cp:lastModifiedBy>
  <cp:revision>32</cp:revision>
  <dcterms:created xsi:type="dcterms:W3CDTF">2017-11-17T11:17:00Z</dcterms:created>
  <dcterms:modified xsi:type="dcterms:W3CDTF">2017-12-19T02:45:57Z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1046-10.1.0.5656</vt:lpwstr>
  </property>
</Properties>
</file>

<file path=docProps/thumbnail.jpeg>
</file>